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8" r:id="rId3"/>
    <p:sldId id="262" r:id="rId4"/>
    <p:sldId id="264" r:id="rId5"/>
    <p:sldId id="263" r:id="rId6"/>
    <p:sldId id="265" r:id="rId7"/>
    <p:sldId id="259" r:id="rId8"/>
    <p:sldId id="257" r:id="rId9"/>
    <p:sldId id="258" r:id="rId10"/>
    <p:sldId id="260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uest User" initials="GU" lastIdx="1" clrIdx="0">
    <p:extLst>
      <p:ext uri="{19B8F6BF-5375-455C-9EA6-DF929625EA0E}">
        <p15:presenceInfo xmlns:p15="http://schemas.microsoft.com/office/powerpoint/2012/main" userId="S::urn:spo:anon#0365c30bd03285d0d972069c85ca07ee531c1dab61b957cb2664c56401b33252::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6F503-3DF3-42D2-8ADD-82DE03B12F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DEB334-2551-4681-924D-99CB487839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FB186-4D4B-49ED-8193-54FEBF37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DBAF9-5CE1-45F6-9C4B-956B3D4444C1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950CAD-AFF4-42D9-802E-D35A69E0D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C0A5C-21FE-4883-8DD1-CD921A706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5F2D2-47BD-4A73-AE89-63A820D8B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670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AD366-EE31-4510-BE0A-6CE955225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9A9169-1BBB-434A-98E9-0E76F4F7C4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F39EBF-ED35-42FD-94E3-576DD1495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DBAF9-5CE1-45F6-9C4B-956B3D4444C1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1B8321-4D6D-4FCC-8A1E-EEFA44AD5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F60C0-6BD4-46F6-8AEA-5C11263EB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5F2D2-47BD-4A73-AE89-63A820D8B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614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44179F-C235-466F-BF15-273BC03A73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3FF0C9-6BD4-4521-A1BD-0CB144891C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183B7-E61B-4C4C-A676-A8DEA43D8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DBAF9-5CE1-45F6-9C4B-956B3D4444C1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0AA18B-DEDB-4C9A-869E-5095CDFFD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682095-4ABE-47DB-979B-88DEE7B13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5F2D2-47BD-4A73-AE89-63A820D8B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837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F95FF-95B0-4D92-A793-38229FE21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EC88EA-E1AC-4338-8E70-92AEF7FBD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B7ECAC-5A7E-467D-A0FF-C340DF974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DBAF9-5CE1-45F6-9C4B-956B3D4444C1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6E265E-4E10-4266-8749-AE5B7F8F2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8F156D-1A29-4F33-9A79-A97A182F3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5F2D2-47BD-4A73-AE89-63A820D8B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846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36134-A401-476D-A4A4-E45758171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C04A1C-ED04-494C-B3CB-9D13CC383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4E81CE-E81A-42E3-B101-ABEEEED64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DBAF9-5CE1-45F6-9C4B-956B3D4444C1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739BE-71F2-4AC8-8A24-4229489EA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0B3FE-95B8-4BC6-9DBE-A0BB28224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5F2D2-47BD-4A73-AE89-63A820D8B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956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671C0-D12A-48C8-B8E6-562BFCF64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AD20D-2CBA-4EE9-A831-F9AF7538C4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E32893-BDB5-44ED-8CD7-7AF3A7ACB5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303E74-F8B5-4B79-89F2-CBFE6EDF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DBAF9-5CE1-45F6-9C4B-956B3D4444C1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31D75E-A51C-4899-9294-9078E17DD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FCC89C-130C-44B7-8A1D-EB351BBFD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5F2D2-47BD-4A73-AE89-63A820D8B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119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671E7-F04B-4BBD-BF0B-5AC657E9A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BC072A-9FF0-4F37-9B11-38D934B58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A423BA-7674-4AF0-9C1F-B71973D470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F483E8-6EC5-4E45-8B5E-440C54BB16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C3B1A9-4449-4461-A48D-BC18DAA0EB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B0AC4E-72B4-42C8-BF87-DADE1040F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DBAF9-5CE1-45F6-9C4B-956B3D4444C1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80B23B-43CF-4602-9B2F-943945F06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0AF725-5F52-4E52-8606-9A2E66526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5F2D2-47BD-4A73-AE89-63A820D8B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900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FE0F0-5124-4D35-AF02-6515C1AEE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4D169C-E6D3-4FD8-80D8-D97D7CEAD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DBAF9-5CE1-45F6-9C4B-956B3D4444C1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F06523-378F-4093-8B6E-1F1CA114A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A69B5-9E34-4C3F-AE6A-D7E4449EB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5F2D2-47BD-4A73-AE89-63A820D8B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384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85E5B5-F4FD-4794-851D-B46079BAF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DBAF9-5CE1-45F6-9C4B-956B3D4444C1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521EF4-DB88-47E0-A02F-DB296E03D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003ABC-19E5-4AF0-9178-B35FCD6DB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5F2D2-47BD-4A73-AE89-63A820D8B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201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A3BBD-E875-444C-A76B-B48F56A77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2626A-2480-4D28-B444-362C8A5EBB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C8AAA4-D756-4215-A5D3-2315149C4F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68A0DD-7E79-4A3E-953A-50AB9E253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DBAF9-5CE1-45F6-9C4B-956B3D4444C1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842F7E-F54C-4212-BD33-74C74813A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040FEC-DD22-4956-9D92-B6B478710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5F2D2-47BD-4A73-AE89-63A820D8B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713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75B63-D012-415B-877D-9947E6708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42D22A-A1CF-4254-A9DF-AB74F21A01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029B62-63A4-4614-8AEA-E3FD9DA41C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CC022D-31F0-43B4-AC2B-AA2244363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DBAF9-5CE1-45F6-9C4B-956B3D4444C1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8BDF48-ADC8-4FF5-B284-A1DA29956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F4E123-4BB4-4858-9BD0-A3C6A74C7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5F2D2-47BD-4A73-AE89-63A820D8B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09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E570AA-787C-4C75-AEB2-108E16243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262819-5CB6-45DA-A3B5-309113C65F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40122C-F374-4221-8658-57F99CCD6A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DBAF9-5CE1-45F6-9C4B-956B3D4444C1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355BE-9B76-49AE-936B-A721C515E8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9D50B-76A6-41D4-B807-20226B0D3F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E5F2D2-47BD-4A73-AE89-63A820D8B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738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2.wmv"/><Relationship Id="rId7" Type="http://schemas.openxmlformats.org/officeDocument/2006/relationships/image" Target="../media/image10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wmv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7895A40-19A4-42D6-9D30-DBC1E8002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2F429C4-ABC9-46FC-818A-B5429CDE4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270325" y="3369273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CEF98E4-3709-4952-8F42-2305CCE34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374475" y="1040470"/>
            <a:ext cx="6858003" cy="47770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0BCCF5-D685-47FF-B675-647EAEB72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E1C84A-B65E-4453-A6F1-B83A8AF2FA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278" y="2133668"/>
            <a:ext cx="9910296" cy="2590027"/>
          </a:xfrm>
        </p:spPr>
        <p:txBody>
          <a:bodyPr anchor="t">
            <a:normAutofit/>
          </a:bodyPr>
          <a:lstStyle/>
          <a:p>
            <a:pPr algn="l"/>
            <a:r>
              <a:rPr lang="en-GB" sz="44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FYP5: Object Detection, Tracking and Suspicious Activity Recognition for Maritime Surveillance using Thermal Vision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0EE8A42-107A-4D4C-8D56-BBAE95C7F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524009" y="3366125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549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81263B-B070-4875-976E-501158FD1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sz="5400" b="1"/>
              <a:t>Plans and Next steps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1DAAD-A7B5-4F30-A752-7C2E3EEC5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>
                <a:cs typeface="Calibri"/>
              </a:rPr>
              <a:t>Using UCF-101 to pre-train the network and finetune on HMDB-51</a:t>
            </a:r>
          </a:p>
          <a:p>
            <a:r>
              <a:rPr lang="en-US" sz="2400" dirty="0">
                <a:cs typeface="Calibri"/>
              </a:rPr>
              <a:t>Parameter tuning for the current training procedure – to check whether the results can be improved.</a:t>
            </a:r>
          </a:p>
          <a:p>
            <a:r>
              <a:rPr lang="en-US" sz="2400" dirty="0">
                <a:cs typeface="Calibri"/>
              </a:rPr>
              <a:t>Start working on the temporal localization of the actions </a:t>
            </a:r>
          </a:p>
          <a:p>
            <a:r>
              <a:rPr lang="en-US" sz="2400" dirty="0">
                <a:cs typeface="Calibri"/>
              </a:rPr>
              <a:t>Start working on a Survey Paper (targeting ICIP) for Temporal Localization, Activity Classification and </a:t>
            </a:r>
            <a:r>
              <a:rPr lang="en-US" sz="2400" dirty="0" err="1">
                <a:cs typeface="Calibri"/>
              </a:rPr>
              <a:t>Spatio</a:t>
            </a:r>
            <a:r>
              <a:rPr lang="en-US" sz="2400" dirty="0">
                <a:cs typeface="Calibri"/>
              </a:rPr>
              <a:t>-Temporal Localization (Given that we don’t obtain adequate results from any of the above-mentioned steps.)</a:t>
            </a:r>
          </a:p>
        </p:txBody>
      </p:sp>
    </p:spTree>
    <p:extLst>
      <p:ext uri="{BB962C8B-B14F-4D97-AF65-F5344CB8AC3E}">
        <p14:creationId xmlns:p14="http://schemas.microsoft.com/office/powerpoint/2010/main" val="2553857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6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44125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2"/>
            <a:ext cx="10999072" cy="46185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2A2F9A-B933-466B-917A-63A630B58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293338"/>
            <a:ext cx="9144000" cy="327459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Progress in FYP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54708"/>
            <a:ext cx="11000232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60798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39">
            <a:extLst>
              <a:ext uri="{FF2B5EF4-FFF2-40B4-BE49-F238E27FC236}">
                <a16:creationId xmlns:a16="http://schemas.microsoft.com/office/drawing/2014/main" id="{D55CA618-78A6-47F6-B865-E9315164F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1">
            <a:extLst>
              <a:ext uri="{FF2B5EF4-FFF2-40B4-BE49-F238E27FC236}">
                <a16:creationId xmlns:a16="http://schemas.microsoft.com/office/drawing/2014/main" id="{B83D307E-DF68-43F8-97CE-0AAE950A7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71255" y="-1"/>
            <a:ext cx="7649490" cy="5728133"/>
            <a:chOff x="329184" y="1"/>
            <a:chExt cx="524256" cy="5728133"/>
          </a:xfrm>
        </p:grpSpPr>
        <p:cxnSp>
          <p:nvCxnSpPr>
            <p:cNvPr id="50" name="Straight Connector 42">
              <a:extLst>
                <a:ext uri="{FF2B5EF4-FFF2-40B4-BE49-F238E27FC236}">
                  <a16:creationId xmlns:a16="http://schemas.microsoft.com/office/drawing/2014/main" id="{5546E3D2-37BF-4528-9851-2B2F628234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28134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tangle 43">
              <a:extLst>
                <a:ext uri="{FF2B5EF4-FFF2-40B4-BE49-F238E27FC236}">
                  <a16:creationId xmlns:a16="http://schemas.microsoft.com/office/drawing/2014/main" id="{752A0C69-DC4E-4FC0-843C-BAA27B3A5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2" name="Rectangle 45">
            <a:extLst>
              <a:ext uri="{FF2B5EF4-FFF2-40B4-BE49-F238E27FC236}">
                <a16:creationId xmlns:a16="http://schemas.microsoft.com/office/drawing/2014/main" id="{8ED94938-268E-4C0A-A08A-B3980C78B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318045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96D93-ECDA-44D9-A76D-E03A3DAF7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080" y="4421955"/>
            <a:ext cx="10071536" cy="9297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/>
              <a:t>Data Creation of our own</a:t>
            </a:r>
          </a:p>
        </p:txBody>
      </p:sp>
      <p:pic>
        <p:nvPicPr>
          <p:cNvPr id="5" name="Boat">
            <a:hlinkClick r:id="" action="ppaction://media"/>
            <a:extLst>
              <a:ext uri="{FF2B5EF4-FFF2-40B4-BE49-F238E27FC236}">
                <a16:creationId xmlns:a16="http://schemas.microsoft.com/office/drawing/2014/main" id="{223353AF-3EA4-4DF9-8209-9DD1AB0FA2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 rot="16200000">
            <a:off x="1487981" y="-510473"/>
            <a:ext cx="3224661" cy="5784148"/>
          </a:xfrm>
          <a:prstGeom prst="rect">
            <a:avLst/>
          </a:prstGeom>
        </p:spPr>
      </p:pic>
      <p:pic>
        <p:nvPicPr>
          <p:cNvPr id="4" name="Final">
            <a:hlinkClick r:id="" action="ppaction://media"/>
            <a:extLst>
              <a:ext uri="{FF2B5EF4-FFF2-40B4-BE49-F238E27FC236}">
                <a16:creationId xmlns:a16="http://schemas.microsoft.com/office/drawing/2014/main" id="{4AA36F91-06FF-47AD-B1D5-528087223B7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28507" y="746068"/>
            <a:ext cx="5773982" cy="3247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988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8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38A6B-75C4-4AC2-9623-2200DAD25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on ROAD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461939-8D12-4532-B744-47C4733015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19540" r="14009" b="25057"/>
          <a:stretch/>
        </p:blipFill>
        <p:spPr>
          <a:xfrm>
            <a:off x="828675" y="1928346"/>
            <a:ext cx="10525125" cy="414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66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687C0-FE0A-4E28-BBC5-DBA5AA882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48039"/>
          </a:xfrm>
        </p:spPr>
        <p:txBody>
          <a:bodyPr>
            <a:normAutofit/>
          </a:bodyPr>
          <a:lstStyle/>
          <a:p>
            <a:r>
              <a:rPr lang="en-US" sz="3600" dirty="0"/>
              <a:t>New Proposed Idea for ICIP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990430-57A7-4924-BE47-5DB8255A821A}"/>
              </a:ext>
            </a:extLst>
          </p:cNvPr>
          <p:cNvSpPr txBox="1"/>
          <p:nvPr/>
        </p:nvSpPr>
        <p:spPr>
          <a:xfrm>
            <a:off x="838200" y="1413164"/>
            <a:ext cx="10515600" cy="434394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Enhancing the performance of ROAD Framework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We are planning to do 3 main changes to the Original Framework</a:t>
            </a:r>
            <a:endParaRPr lang="en-US" sz="2400" dirty="0">
              <a:cs typeface="Calibri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Improving the FMAP by changing the backbone – Done</a:t>
            </a:r>
            <a:endParaRPr lang="en-US" sz="2400" dirty="0">
              <a:cs typeface="Calibri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Improving the TMAP by extrapolating bounding boxes for frames which have no detections – In progress</a:t>
            </a:r>
            <a:endParaRPr lang="en-US" sz="2400" dirty="0">
              <a:cs typeface="Calibri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Improve the linking algorithm – Does not have a clear idea yet. If time permits, will decide on a novelty. </a:t>
            </a:r>
          </a:p>
        </p:txBody>
      </p:sp>
    </p:spTree>
    <p:extLst>
      <p:ext uri="{BB962C8B-B14F-4D97-AF65-F5344CB8AC3E}">
        <p14:creationId xmlns:p14="http://schemas.microsoft.com/office/powerpoint/2010/main" val="419811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91538C4-D840-4932-9984-438A17C03B11}"/>
              </a:ext>
            </a:extLst>
          </p:cNvPr>
          <p:cNvSpPr txBox="1"/>
          <p:nvPr/>
        </p:nvSpPr>
        <p:spPr>
          <a:xfrm>
            <a:off x="319413" y="100208"/>
            <a:ext cx="27431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/>
              <a:t>Metrics Used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652759-DB2C-4324-86A5-D11D81874F92}"/>
              </a:ext>
            </a:extLst>
          </p:cNvPr>
          <p:cNvSpPr txBox="1"/>
          <p:nvPr/>
        </p:nvSpPr>
        <p:spPr>
          <a:xfrm>
            <a:off x="253522" y="858945"/>
            <a:ext cx="8505170" cy="240065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i="1"/>
              <a:t>1. </a:t>
            </a:r>
            <a:r>
              <a:rPr lang="en-US" sz="2400" i="1" err="1"/>
              <a:t>fmAP</a:t>
            </a:r>
            <a:endParaRPr lang="en-US" sz="2400" i="1" err="1">
              <a:cs typeface="Calibri"/>
            </a:endParaRP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This is similar metric that is used in object detection models to evaluate their performances. 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For each frame (image), the model's predictions for the localization of the activities are compared with the ground truths. Calculate </a:t>
            </a:r>
            <a:r>
              <a:rPr lang="en-US" err="1">
                <a:cs typeface="Calibri"/>
              </a:rPr>
              <a:t>IoU</a:t>
            </a:r>
            <a:r>
              <a:rPr lang="en-US">
                <a:cs typeface="Calibri"/>
              </a:rPr>
              <a:t>, threshold it and find AP for each video and average them.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F9F6CE-7095-4AFF-8640-5AD72AC0A120}"/>
              </a:ext>
            </a:extLst>
          </p:cNvPr>
          <p:cNvSpPr txBox="1"/>
          <p:nvPr/>
        </p:nvSpPr>
        <p:spPr>
          <a:xfrm>
            <a:off x="180454" y="3218014"/>
            <a:ext cx="8745251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i="1"/>
              <a:t>2. </a:t>
            </a:r>
            <a:r>
              <a:rPr lang="en-US" sz="2400" i="1" err="1"/>
              <a:t>tmAP</a:t>
            </a:r>
            <a:r>
              <a:rPr lang="en-US" sz="2400" i="1"/>
              <a:t> (Temporal </a:t>
            </a:r>
            <a:r>
              <a:rPr lang="en-US" sz="2400" i="1" err="1"/>
              <a:t>mAP</a:t>
            </a:r>
            <a:r>
              <a:rPr lang="en-US" sz="2400" i="1"/>
              <a:t>) or </a:t>
            </a:r>
            <a:r>
              <a:rPr lang="en-US" sz="2400" i="1" err="1"/>
              <a:t>vmAP</a:t>
            </a:r>
            <a:r>
              <a:rPr lang="en-US" sz="2400" i="1"/>
              <a:t> (Video </a:t>
            </a:r>
            <a:r>
              <a:rPr lang="en-US" sz="2400" i="1" err="1"/>
              <a:t>mAP</a:t>
            </a:r>
            <a:r>
              <a:rPr lang="en-US" sz="2400" i="1"/>
              <a:t>)</a:t>
            </a:r>
            <a:endParaRPr lang="en-US" sz="2400" i="1">
              <a:cs typeface="Calibri"/>
            </a:endParaRP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This calculates the overall Temporal </a:t>
            </a:r>
            <a:r>
              <a:rPr lang="en-US" err="1">
                <a:cs typeface="Calibri"/>
              </a:rPr>
              <a:t>mAP</a:t>
            </a:r>
            <a:r>
              <a:rPr lang="en-US">
                <a:cs typeface="Calibri"/>
              </a:rPr>
              <a:t> score for the given video based on the </a:t>
            </a:r>
            <a:r>
              <a:rPr lang="en-US" i="1">
                <a:cs typeface="Calibri"/>
              </a:rPr>
              <a:t>Ground Truth Action Tubes </a:t>
            </a:r>
            <a:r>
              <a:rPr lang="en-US">
                <a:cs typeface="Calibri"/>
              </a:rPr>
              <a:t>and </a:t>
            </a:r>
            <a:r>
              <a:rPr lang="en-US" i="1">
                <a:cs typeface="Calibri"/>
              </a:rPr>
              <a:t>Detected Action Tubes (depends on linking algorithm). </a:t>
            </a:r>
            <a:endParaRPr lang="en-US">
              <a:cs typeface="Calibri"/>
            </a:endParaRPr>
          </a:p>
          <a:p>
            <a:endParaRPr lang="en-US" i="1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cs typeface="Calibri"/>
              </a:rPr>
              <a:t>First the </a:t>
            </a:r>
            <a:r>
              <a:rPr lang="en-US" err="1">
                <a:cs typeface="Calibri"/>
              </a:rPr>
              <a:t>Spatio</a:t>
            </a:r>
            <a:r>
              <a:rPr lang="en-US">
                <a:cs typeface="Calibri"/>
              </a:rPr>
              <a:t>-Temporal </a:t>
            </a:r>
            <a:r>
              <a:rPr lang="en-US" err="1">
                <a:cs typeface="Calibri"/>
              </a:rPr>
              <a:t>IoU</a:t>
            </a:r>
            <a:r>
              <a:rPr lang="en-US">
                <a:cs typeface="Calibri"/>
              </a:rPr>
              <a:t> threshold is calculated per detection:</a:t>
            </a:r>
            <a:endParaRPr lang="en-US" i="1">
              <a:cs typeface="Calibri"/>
            </a:endParaRPr>
          </a:p>
          <a:p>
            <a:r>
              <a:rPr lang="en-US">
                <a:cs typeface="Calibri"/>
              </a:rPr>
              <a:t>                  First </a:t>
            </a:r>
            <a:r>
              <a:rPr lang="en-US" i="1">
                <a:cs typeface="Calibri"/>
              </a:rPr>
              <a:t>temporal </a:t>
            </a:r>
            <a:r>
              <a:rPr lang="en-US" i="1" err="1">
                <a:cs typeface="Calibri"/>
              </a:rPr>
              <a:t>IoU</a:t>
            </a:r>
            <a:r>
              <a:rPr lang="en-US" i="1">
                <a:cs typeface="Calibri"/>
              </a:rPr>
              <a:t> </a:t>
            </a:r>
            <a:r>
              <a:rPr lang="en-US">
                <a:cs typeface="Calibri"/>
              </a:rPr>
              <a:t>is calculated: </a:t>
            </a:r>
            <a:r>
              <a:rPr lang="en-US" err="1">
                <a:cs typeface="Calibri"/>
              </a:rPr>
              <a:t>T</a:t>
            </a:r>
            <a:r>
              <a:rPr lang="en-US" baseline="-25000" err="1">
                <a:cs typeface="Calibri"/>
              </a:rPr>
              <a:t>i</a:t>
            </a:r>
            <a:r>
              <a:rPr lang="en-US">
                <a:cs typeface="Calibri"/>
              </a:rPr>
              <a:t>/T</a:t>
            </a:r>
            <a:r>
              <a:rPr lang="en-US" baseline="-25000">
                <a:cs typeface="Calibri"/>
              </a:rPr>
              <a:t>u</a:t>
            </a:r>
            <a:endParaRPr lang="en-US" i="1" baseline="-25000">
              <a:cs typeface="Calibri"/>
            </a:endParaRPr>
          </a:p>
          <a:p>
            <a:r>
              <a:rPr lang="en-US">
                <a:cs typeface="Calibri"/>
              </a:rPr>
              <a:t>                  Second, </a:t>
            </a:r>
            <a:r>
              <a:rPr lang="en-US" i="1" err="1">
                <a:cs typeface="Calibri"/>
              </a:rPr>
              <a:t>IoU</a:t>
            </a:r>
            <a:r>
              <a:rPr lang="en-US" i="1">
                <a:cs typeface="Calibri"/>
              </a:rPr>
              <a:t> between detections for the frames in the intersection </a:t>
            </a:r>
            <a:r>
              <a:rPr lang="en-US">
                <a:cs typeface="Calibri"/>
              </a:rPr>
              <a:t>is calculated</a:t>
            </a:r>
          </a:p>
          <a:p>
            <a:r>
              <a:rPr lang="en-US">
                <a:cs typeface="Calibri"/>
              </a:rPr>
              <a:t>                  Third, calculate: </a:t>
            </a:r>
            <a:r>
              <a:rPr lang="en-US">
                <a:ea typeface="+mn-lt"/>
                <a:cs typeface="+mn-lt"/>
              </a:rPr>
              <a:t> (</a:t>
            </a:r>
            <a:r>
              <a:rPr lang="en-US" i="1">
                <a:ea typeface="+mn-lt"/>
                <a:cs typeface="+mn-lt"/>
              </a:rPr>
              <a:t>temporal </a:t>
            </a:r>
            <a:r>
              <a:rPr lang="en-US" i="1" err="1">
                <a:ea typeface="+mn-lt"/>
                <a:cs typeface="+mn-lt"/>
              </a:rPr>
              <a:t>IoU</a:t>
            </a:r>
            <a:r>
              <a:rPr lang="en-US" i="1">
                <a:ea typeface="+mn-lt"/>
                <a:cs typeface="+mn-lt"/>
              </a:rPr>
              <a:t> ) x  (mean </a:t>
            </a:r>
            <a:r>
              <a:rPr lang="en-US" i="1" err="1">
                <a:ea typeface="+mn-lt"/>
                <a:cs typeface="+mn-lt"/>
              </a:rPr>
              <a:t>IoU</a:t>
            </a:r>
            <a:r>
              <a:rPr lang="en-US" i="1">
                <a:ea typeface="+mn-lt"/>
                <a:cs typeface="+mn-lt"/>
              </a:rPr>
              <a:t>)</a:t>
            </a:r>
            <a:endParaRPr lang="en-US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cs typeface="Calibri"/>
              </a:rPr>
              <a:t>Second, based on the </a:t>
            </a:r>
            <a:r>
              <a:rPr lang="en-US" err="1">
                <a:cs typeface="Calibri"/>
              </a:rPr>
              <a:t>IoU</a:t>
            </a:r>
            <a:r>
              <a:rPr lang="en-US">
                <a:cs typeface="Calibri"/>
              </a:rPr>
              <a:t>  Threshold, construct the PR curve and calculate AP for each actions.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cs typeface="Calibri"/>
              </a:rPr>
              <a:t>Third, </a:t>
            </a:r>
            <a:r>
              <a:rPr lang="en-US" i="1" err="1">
                <a:cs typeface="Calibri"/>
              </a:rPr>
              <a:t>tmap</a:t>
            </a:r>
            <a:r>
              <a:rPr lang="en-US" i="1">
                <a:cs typeface="Calibri"/>
              </a:rPr>
              <a:t> </a:t>
            </a:r>
            <a:r>
              <a:rPr lang="en-US">
                <a:cs typeface="Calibri"/>
              </a:rPr>
              <a:t>is calculated by averaging the action-wise APs. </a:t>
            </a:r>
          </a:p>
          <a:p>
            <a:endParaRPr lang="en-US">
              <a:cs typeface="Calibri"/>
            </a:endParaRPr>
          </a:p>
        </p:txBody>
      </p:sp>
      <p:pic>
        <p:nvPicPr>
          <p:cNvPr id="41" name="Picture 41" descr="A picture containing chart&#10;&#10;Description automatically generated">
            <a:extLst>
              <a:ext uri="{FF2B5EF4-FFF2-40B4-BE49-F238E27FC236}">
                <a16:creationId xmlns:a16="http://schemas.microsoft.com/office/drawing/2014/main" id="{DD1A729F-A923-478C-AA35-3E9DAD261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0788" y="901874"/>
            <a:ext cx="3476012" cy="581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636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85AA6-0767-4FFD-9AEA-87BC7DBC8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387" y="196172"/>
            <a:ext cx="10515600" cy="795563"/>
          </a:xfrm>
        </p:spPr>
        <p:txBody>
          <a:bodyPr>
            <a:normAutofit/>
          </a:bodyPr>
          <a:lstStyle/>
          <a:p>
            <a:r>
              <a:rPr lang="en-US" sz="3600"/>
              <a:t>Improving the Accuracy -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7E4FB-7E60-4DC4-870F-B302750BC5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91735"/>
            <a:ext cx="10515600" cy="1430193"/>
          </a:xfrm>
        </p:spPr>
        <p:txBody>
          <a:bodyPr>
            <a:normAutofit/>
          </a:bodyPr>
          <a:lstStyle/>
          <a:p>
            <a:r>
              <a:rPr lang="en-US" sz="2000"/>
              <a:t>Original ROAD Framework uses SSD (Single Shot Detector) – VGG16 as the backbone for activity detection</a:t>
            </a:r>
          </a:p>
          <a:p>
            <a:r>
              <a:rPr lang="en-US" sz="2000"/>
              <a:t>We used </a:t>
            </a:r>
            <a:r>
              <a:rPr lang="en-US" sz="2000" err="1"/>
              <a:t>Centernet</a:t>
            </a:r>
            <a:r>
              <a:rPr lang="en-US" sz="2000"/>
              <a:t> with VGG16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FB09BA-480F-4E32-89A2-2202F9923AB0}"/>
              </a:ext>
            </a:extLst>
          </p:cNvPr>
          <p:cNvSpPr txBox="1"/>
          <p:nvPr/>
        </p:nvSpPr>
        <p:spPr>
          <a:xfrm>
            <a:off x="5181120" y="2296872"/>
            <a:ext cx="6468901" cy="39369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1400">
                <a:ea typeface="+mn-lt"/>
                <a:cs typeface="+mn-lt"/>
              </a:rPr>
              <a:t>Average Precision    (AP) @[ </a:t>
            </a:r>
            <a:r>
              <a:rPr lang="en-US" sz="1400" err="1">
                <a:ea typeface="+mn-lt"/>
                <a:cs typeface="+mn-lt"/>
              </a:rPr>
              <a:t>IoU</a:t>
            </a:r>
            <a:r>
              <a:rPr lang="en-US" sz="1400">
                <a:ea typeface="+mn-lt"/>
                <a:cs typeface="+mn-lt"/>
              </a:rPr>
              <a:t>=0.50:0.95   | area=   all | </a:t>
            </a:r>
            <a:r>
              <a:rPr lang="en-US" sz="1400" err="1">
                <a:ea typeface="+mn-lt"/>
                <a:cs typeface="+mn-lt"/>
              </a:rPr>
              <a:t>maxDets</a:t>
            </a:r>
            <a:r>
              <a:rPr lang="en-US" sz="1400">
                <a:ea typeface="+mn-lt"/>
                <a:cs typeface="+mn-lt"/>
              </a:rPr>
              <a:t>=100 ] = 0.363</a:t>
            </a:r>
            <a:endParaRPr lang="en-US" sz="1400">
              <a:cs typeface="Calibri"/>
            </a:endParaRPr>
          </a:p>
          <a:p>
            <a:pPr>
              <a:lnSpc>
                <a:spcPct val="150000"/>
              </a:lnSpc>
              <a:buNone/>
            </a:pPr>
            <a:r>
              <a:rPr lang="en-US" sz="1400" b="1">
                <a:ea typeface="+mn-lt"/>
                <a:cs typeface="+mn-lt"/>
              </a:rPr>
              <a:t> Average Precision    (AP) @[ </a:t>
            </a:r>
            <a:r>
              <a:rPr lang="en-US" sz="1400" b="1" err="1">
                <a:ea typeface="+mn-lt"/>
                <a:cs typeface="+mn-lt"/>
              </a:rPr>
              <a:t>IoU</a:t>
            </a:r>
            <a:r>
              <a:rPr lang="en-US" sz="1400" b="1">
                <a:ea typeface="+mn-lt"/>
                <a:cs typeface="+mn-lt"/>
              </a:rPr>
              <a:t>=0.50        | area=   all | </a:t>
            </a:r>
            <a:r>
              <a:rPr lang="en-US" sz="1400" b="1" err="1">
                <a:ea typeface="+mn-lt"/>
                <a:cs typeface="+mn-lt"/>
              </a:rPr>
              <a:t>maxDets</a:t>
            </a:r>
            <a:r>
              <a:rPr lang="en-US" sz="1400" b="1">
                <a:ea typeface="+mn-lt"/>
                <a:cs typeface="+mn-lt"/>
              </a:rPr>
              <a:t>=100 ] = 0.711</a:t>
            </a:r>
            <a:endParaRPr lang="en-US" sz="1400" b="1">
              <a:cs typeface="Calibri"/>
            </a:endParaRPr>
          </a:p>
          <a:p>
            <a:pPr>
              <a:lnSpc>
                <a:spcPct val="150000"/>
              </a:lnSpc>
              <a:buNone/>
            </a:pPr>
            <a:r>
              <a:rPr lang="en-US" sz="1400">
                <a:ea typeface="+mn-lt"/>
                <a:cs typeface="+mn-lt"/>
              </a:rPr>
              <a:t> Average Precision    (AP) @[ </a:t>
            </a:r>
            <a:r>
              <a:rPr lang="en-US" sz="1400" err="1">
                <a:ea typeface="+mn-lt"/>
                <a:cs typeface="+mn-lt"/>
              </a:rPr>
              <a:t>IoU</a:t>
            </a:r>
            <a:r>
              <a:rPr lang="en-US" sz="1400">
                <a:ea typeface="+mn-lt"/>
                <a:cs typeface="+mn-lt"/>
              </a:rPr>
              <a:t>=0.75        | area=   all | </a:t>
            </a:r>
            <a:r>
              <a:rPr lang="en-US" sz="1400" err="1">
                <a:ea typeface="+mn-lt"/>
                <a:cs typeface="+mn-lt"/>
              </a:rPr>
              <a:t>maxDets</a:t>
            </a:r>
            <a:r>
              <a:rPr lang="en-US" sz="1400">
                <a:ea typeface="+mn-lt"/>
                <a:cs typeface="+mn-lt"/>
              </a:rPr>
              <a:t>=100 ] = 0.320</a:t>
            </a:r>
            <a:endParaRPr lang="en-US" sz="1400">
              <a:cs typeface="Calibri"/>
            </a:endParaRPr>
          </a:p>
          <a:p>
            <a:pPr>
              <a:lnSpc>
                <a:spcPct val="150000"/>
              </a:lnSpc>
              <a:buNone/>
            </a:pPr>
            <a:r>
              <a:rPr lang="en-US" sz="1400">
                <a:ea typeface="+mn-lt"/>
                <a:cs typeface="+mn-lt"/>
              </a:rPr>
              <a:t> Average Precision    (AP) @[ </a:t>
            </a:r>
            <a:r>
              <a:rPr lang="en-US" sz="1400" err="1">
                <a:ea typeface="+mn-lt"/>
                <a:cs typeface="+mn-lt"/>
              </a:rPr>
              <a:t>IoU</a:t>
            </a:r>
            <a:r>
              <a:rPr lang="en-US" sz="1400">
                <a:ea typeface="+mn-lt"/>
                <a:cs typeface="+mn-lt"/>
              </a:rPr>
              <a:t>=0.50:0.95   | area= small | </a:t>
            </a:r>
            <a:r>
              <a:rPr lang="en-US" sz="1400" err="1">
                <a:ea typeface="+mn-lt"/>
                <a:cs typeface="+mn-lt"/>
              </a:rPr>
              <a:t>maxDets</a:t>
            </a:r>
            <a:r>
              <a:rPr lang="en-US" sz="1400">
                <a:ea typeface="+mn-lt"/>
                <a:cs typeface="+mn-lt"/>
              </a:rPr>
              <a:t>=100 ] = 0.101</a:t>
            </a:r>
            <a:endParaRPr lang="en-US" sz="1400">
              <a:cs typeface="Calibri"/>
            </a:endParaRPr>
          </a:p>
          <a:p>
            <a:pPr>
              <a:lnSpc>
                <a:spcPct val="150000"/>
              </a:lnSpc>
              <a:buNone/>
            </a:pPr>
            <a:r>
              <a:rPr lang="en-US" sz="1400">
                <a:ea typeface="+mn-lt"/>
                <a:cs typeface="+mn-lt"/>
              </a:rPr>
              <a:t> Average Precision    (AP) @[ </a:t>
            </a:r>
            <a:r>
              <a:rPr lang="en-US" sz="1400" err="1">
                <a:ea typeface="+mn-lt"/>
                <a:cs typeface="+mn-lt"/>
              </a:rPr>
              <a:t>IoU</a:t>
            </a:r>
            <a:r>
              <a:rPr lang="en-US" sz="1400">
                <a:ea typeface="+mn-lt"/>
                <a:cs typeface="+mn-lt"/>
              </a:rPr>
              <a:t>=0.50:0.95   | area=medium | </a:t>
            </a:r>
            <a:r>
              <a:rPr lang="en-US" sz="1400" err="1">
                <a:ea typeface="+mn-lt"/>
                <a:cs typeface="+mn-lt"/>
              </a:rPr>
              <a:t>maxDets</a:t>
            </a:r>
            <a:r>
              <a:rPr lang="en-US" sz="1400">
                <a:ea typeface="+mn-lt"/>
                <a:cs typeface="+mn-lt"/>
              </a:rPr>
              <a:t>=100 ] = 0.305</a:t>
            </a:r>
            <a:endParaRPr lang="en-US" sz="1400">
              <a:cs typeface="Calibri"/>
            </a:endParaRPr>
          </a:p>
          <a:p>
            <a:pPr>
              <a:lnSpc>
                <a:spcPct val="150000"/>
              </a:lnSpc>
              <a:buNone/>
            </a:pPr>
            <a:r>
              <a:rPr lang="en-US" sz="1400">
                <a:ea typeface="+mn-lt"/>
                <a:cs typeface="+mn-lt"/>
              </a:rPr>
              <a:t> Average Precision    (AP) @[ </a:t>
            </a:r>
            <a:r>
              <a:rPr lang="en-US" sz="1400" err="1">
                <a:ea typeface="+mn-lt"/>
                <a:cs typeface="+mn-lt"/>
              </a:rPr>
              <a:t>IoU</a:t>
            </a:r>
            <a:r>
              <a:rPr lang="en-US" sz="1400">
                <a:ea typeface="+mn-lt"/>
                <a:cs typeface="+mn-lt"/>
              </a:rPr>
              <a:t>=0.50:0.95   | area= large | </a:t>
            </a:r>
            <a:r>
              <a:rPr lang="en-US" sz="1400" err="1">
                <a:ea typeface="+mn-lt"/>
                <a:cs typeface="+mn-lt"/>
              </a:rPr>
              <a:t>maxDets</a:t>
            </a:r>
            <a:r>
              <a:rPr lang="en-US" sz="1400">
                <a:ea typeface="+mn-lt"/>
                <a:cs typeface="+mn-lt"/>
              </a:rPr>
              <a:t>=100 ] = 0.408</a:t>
            </a:r>
            <a:endParaRPr lang="en-US" sz="1400">
              <a:cs typeface="Calibri"/>
            </a:endParaRPr>
          </a:p>
          <a:p>
            <a:pPr>
              <a:lnSpc>
                <a:spcPct val="150000"/>
              </a:lnSpc>
              <a:buNone/>
            </a:pPr>
            <a:r>
              <a:rPr lang="en-US" sz="1400">
                <a:ea typeface="+mn-lt"/>
                <a:cs typeface="+mn-lt"/>
              </a:rPr>
              <a:t> Average Recall       (AR) @[ </a:t>
            </a:r>
            <a:r>
              <a:rPr lang="en-US" sz="1400" err="1">
                <a:ea typeface="+mn-lt"/>
                <a:cs typeface="+mn-lt"/>
              </a:rPr>
              <a:t>IoU</a:t>
            </a:r>
            <a:r>
              <a:rPr lang="en-US" sz="1400">
                <a:ea typeface="+mn-lt"/>
                <a:cs typeface="+mn-lt"/>
              </a:rPr>
              <a:t>=0.50:0.95   | area=   all | </a:t>
            </a:r>
            <a:r>
              <a:rPr lang="en-US" sz="1400" err="1">
                <a:ea typeface="+mn-lt"/>
                <a:cs typeface="+mn-lt"/>
              </a:rPr>
              <a:t>maxDets</a:t>
            </a:r>
            <a:r>
              <a:rPr lang="en-US" sz="1400">
                <a:ea typeface="+mn-lt"/>
                <a:cs typeface="+mn-lt"/>
              </a:rPr>
              <a:t>=  1 ] = 0.437</a:t>
            </a:r>
            <a:endParaRPr lang="en-US" sz="1400">
              <a:cs typeface="Calibri"/>
            </a:endParaRPr>
          </a:p>
          <a:p>
            <a:pPr>
              <a:lnSpc>
                <a:spcPct val="150000"/>
              </a:lnSpc>
              <a:buNone/>
            </a:pPr>
            <a:r>
              <a:rPr lang="en-US" sz="1400">
                <a:ea typeface="+mn-lt"/>
                <a:cs typeface="+mn-lt"/>
              </a:rPr>
              <a:t> Average Recall       (AR) @[ </a:t>
            </a:r>
            <a:r>
              <a:rPr lang="en-US" sz="1400" err="1">
                <a:ea typeface="+mn-lt"/>
                <a:cs typeface="+mn-lt"/>
              </a:rPr>
              <a:t>IoU</a:t>
            </a:r>
            <a:r>
              <a:rPr lang="en-US" sz="1400">
                <a:ea typeface="+mn-lt"/>
                <a:cs typeface="+mn-lt"/>
              </a:rPr>
              <a:t>=0.50:0.95   | area=   all | </a:t>
            </a:r>
            <a:r>
              <a:rPr lang="en-US" sz="1400" err="1">
                <a:ea typeface="+mn-lt"/>
                <a:cs typeface="+mn-lt"/>
              </a:rPr>
              <a:t>maxDets</a:t>
            </a:r>
            <a:r>
              <a:rPr lang="en-US" sz="1400">
                <a:ea typeface="+mn-lt"/>
                <a:cs typeface="+mn-lt"/>
              </a:rPr>
              <a:t>= 10 ] = 0.507</a:t>
            </a:r>
            <a:endParaRPr lang="en-US" sz="1400">
              <a:cs typeface="Calibri"/>
            </a:endParaRPr>
          </a:p>
          <a:p>
            <a:pPr>
              <a:lnSpc>
                <a:spcPct val="150000"/>
              </a:lnSpc>
              <a:buNone/>
            </a:pPr>
            <a:r>
              <a:rPr lang="en-US" sz="1400">
                <a:ea typeface="+mn-lt"/>
                <a:cs typeface="+mn-lt"/>
              </a:rPr>
              <a:t> Average Recall       (AR) @[ </a:t>
            </a:r>
            <a:r>
              <a:rPr lang="en-US" sz="1400" err="1">
                <a:ea typeface="+mn-lt"/>
                <a:cs typeface="+mn-lt"/>
              </a:rPr>
              <a:t>IoU</a:t>
            </a:r>
            <a:r>
              <a:rPr lang="en-US" sz="1400">
                <a:ea typeface="+mn-lt"/>
                <a:cs typeface="+mn-lt"/>
              </a:rPr>
              <a:t>=0.50:0.95   | area=   all | </a:t>
            </a:r>
            <a:r>
              <a:rPr lang="en-US" sz="1400" err="1">
                <a:ea typeface="+mn-lt"/>
                <a:cs typeface="+mn-lt"/>
              </a:rPr>
              <a:t>maxDets</a:t>
            </a:r>
            <a:r>
              <a:rPr lang="en-US" sz="1400">
                <a:ea typeface="+mn-lt"/>
                <a:cs typeface="+mn-lt"/>
              </a:rPr>
              <a:t>=100 ] = 0.507</a:t>
            </a:r>
            <a:endParaRPr lang="en-US" sz="1400">
              <a:cs typeface="Calibri"/>
            </a:endParaRPr>
          </a:p>
          <a:p>
            <a:pPr>
              <a:lnSpc>
                <a:spcPct val="150000"/>
              </a:lnSpc>
              <a:buNone/>
            </a:pPr>
            <a:r>
              <a:rPr lang="en-US" sz="1400">
                <a:ea typeface="+mn-lt"/>
                <a:cs typeface="+mn-lt"/>
              </a:rPr>
              <a:t> Average Recall       (AR) @[ </a:t>
            </a:r>
            <a:r>
              <a:rPr lang="en-US" sz="1400" err="1">
                <a:ea typeface="+mn-lt"/>
                <a:cs typeface="+mn-lt"/>
              </a:rPr>
              <a:t>IoU</a:t>
            </a:r>
            <a:r>
              <a:rPr lang="en-US" sz="1400">
                <a:ea typeface="+mn-lt"/>
                <a:cs typeface="+mn-lt"/>
              </a:rPr>
              <a:t>=0.50:0.95   | area= small | </a:t>
            </a:r>
            <a:r>
              <a:rPr lang="en-US" sz="1400" err="1">
                <a:ea typeface="+mn-lt"/>
                <a:cs typeface="+mn-lt"/>
              </a:rPr>
              <a:t>maxDets</a:t>
            </a:r>
            <a:r>
              <a:rPr lang="en-US" sz="1400">
                <a:ea typeface="+mn-lt"/>
                <a:cs typeface="+mn-lt"/>
              </a:rPr>
              <a:t>=100 ] = 0.222</a:t>
            </a:r>
            <a:endParaRPr lang="en-US" sz="1400">
              <a:cs typeface="Calibri"/>
            </a:endParaRPr>
          </a:p>
          <a:p>
            <a:pPr>
              <a:lnSpc>
                <a:spcPct val="150000"/>
              </a:lnSpc>
              <a:buNone/>
            </a:pPr>
            <a:r>
              <a:rPr lang="en-US" sz="1400">
                <a:ea typeface="+mn-lt"/>
                <a:cs typeface="+mn-lt"/>
              </a:rPr>
              <a:t> Average Recall       (AR) @[ </a:t>
            </a:r>
            <a:r>
              <a:rPr lang="en-US" sz="1400" err="1">
                <a:ea typeface="+mn-lt"/>
                <a:cs typeface="+mn-lt"/>
              </a:rPr>
              <a:t>IoU</a:t>
            </a:r>
            <a:r>
              <a:rPr lang="en-US" sz="1400">
                <a:ea typeface="+mn-lt"/>
                <a:cs typeface="+mn-lt"/>
              </a:rPr>
              <a:t>=0.50:0.95   | area=medium | </a:t>
            </a:r>
            <a:r>
              <a:rPr lang="en-US" sz="1400" err="1">
                <a:ea typeface="+mn-lt"/>
                <a:cs typeface="+mn-lt"/>
              </a:rPr>
              <a:t>maxDets</a:t>
            </a:r>
            <a:r>
              <a:rPr lang="en-US" sz="1400">
                <a:ea typeface="+mn-lt"/>
                <a:cs typeface="+mn-lt"/>
              </a:rPr>
              <a:t>=100 ] = 0.463</a:t>
            </a:r>
            <a:endParaRPr lang="en-US" sz="1400">
              <a:cs typeface="Calibri"/>
            </a:endParaRPr>
          </a:p>
          <a:p>
            <a:pPr>
              <a:lnSpc>
                <a:spcPct val="150000"/>
              </a:lnSpc>
              <a:buNone/>
            </a:pPr>
            <a:r>
              <a:rPr lang="en-US" sz="1400">
                <a:ea typeface="+mn-lt"/>
                <a:cs typeface="+mn-lt"/>
              </a:rPr>
              <a:t> Average Recall       (AR) @[ </a:t>
            </a:r>
            <a:r>
              <a:rPr lang="en-US" sz="1400" err="1">
                <a:ea typeface="+mn-lt"/>
                <a:cs typeface="+mn-lt"/>
              </a:rPr>
              <a:t>IoU</a:t>
            </a:r>
            <a:r>
              <a:rPr lang="en-US" sz="1400">
                <a:ea typeface="+mn-lt"/>
                <a:cs typeface="+mn-lt"/>
              </a:rPr>
              <a:t>=0.50:0.95   | area= large | </a:t>
            </a:r>
            <a:r>
              <a:rPr lang="en-US" sz="1400" err="1">
                <a:ea typeface="+mn-lt"/>
                <a:cs typeface="+mn-lt"/>
              </a:rPr>
              <a:t>maxDets</a:t>
            </a:r>
            <a:r>
              <a:rPr lang="en-US" sz="1400">
                <a:ea typeface="+mn-lt"/>
                <a:cs typeface="+mn-lt"/>
              </a:rPr>
              <a:t>=100 ] = 0.562</a:t>
            </a:r>
            <a:endParaRPr lang="en-US" sz="1400"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2C940D-F5E0-4EB7-B6B9-6ACB1C0A0D98}"/>
              </a:ext>
            </a:extLst>
          </p:cNvPr>
          <p:cNvSpPr txBox="1"/>
          <p:nvPr/>
        </p:nvSpPr>
        <p:spPr>
          <a:xfrm>
            <a:off x="312110" y="6217350"/>
            <a:ext cx="45727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Online Real-time Multiple Spatiotemporal Action </a:t>
            </a:r>
            <a:r>
              <a:rPr lang="en-US" sz="1200" err="1"/>
              <a:t>Localisation</a:t>
            </a:r>
            <a:r>
              <a:rPr lang="en-US" sz="1200"/>
              <a:t> and Prediction - </a:t>
            </a:r>
            <a:r>
              <a:rPr lang="en-US" sz="1200" i="1"/>
              <a:t>Singh et. al.</a:t>
            </a:r>
            <a:endParaRPr lang="en-US" sz="12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1B65C3-F54B-4407-994A-948392555623}"/>
              </a:ext>
            </a:extLst>
          </p:cNvPr>
          <p:cNvSpPr txBox="1"/>
          <p:nvPr/>
        </p:nvSpPr>
        <p:spPr>
          <a:xfrm>
            <a:off x="7406883" y="6230849"/>
            <a:ext cx="20173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Results we got after changes</a:t>
            </a:r>
          </a:p>
        </p:txBody>
      </p:sp>
      <p:pic>
        <p:nvPicPr>
          <p:cNvPr id="11" name="Picture 10" descr="Table&#10;&#10;Description automatically generated">
            <a:extLst>
              <a:ext uri="{FF2B5EF4-FFF2-40B4-BE49-F238E27FC236}">
                <a16:creationId xmlns:a16="http://schemas.microsoft.com/office/drawing/2014/main" id="{E021A3AE-D754-40B5-83E3-CCAB350C57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30" y="2310018"/>
            <a:ext cx="4660594" cy="393020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69927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44125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2"/>
            <a:ext cx="10999072" cy="46185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2A2F9A-B933-466B-917A-63A630B58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293338"/>
            <a:ext cx="9144000" cy="327459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/>
              <a:t>Previous</a:t>
            </a:r>
            <a:r>
              <a:rPr lang="en-US" sz="7200" kern="1200">
                <a:latin typeface="+mj-lt"/>
                <a:ea typeface="+mj-ea"/>
                <a:cs typeface="+mj-cs"/>
              </a:rPr>
              <a:t> Idea for </a:t>
            </a:r>
            <a:r>
              <a:rPr lang="en-US" sz="7200"/>
              <a:t>ICIP</a:t>
            </a:r>
            <a:endParaRPr lang="en-US" sz="7200" kern="1200">
              <a:latin typeface="+mj-lt"/>
              <a:ea typeface="+mj-ea"/>
              <a:cs typeface="+mj-cs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54708"/>
            <a:ext cx="11000232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0591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074AA7-FB6E-4C0D-B587-BBD7B082E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sz="5400" b="1"/>
              <a:t>Training Procedure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E9FA9-81EE-4465-A469-EEEE06AD13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700">
                <a:cs typeface="Calibri"/>
              </a:rPr>
              <a:t>Two distinct parameters for the clip size and batch size</a:t>
            </a:r>
            <a:br>
              <a:rPr lang="en-US" sz="1700"/>
            </a:br>
            <a:endParaRPr lang="en-US" sz="1700">
              <a:cs typeface="Calibri"/>
            </a:endParaRPr>
          </a:p>
          <a:p>
            <a:r>
              <a:rPr lang="en-US" sz="1700">
                <a:cs typeface="Calibri"/>
              </a:rPr>
              <a:t>Weight update (optimization step) is changed to mimic training with larger batch sizes. </a:t>
            </a:r>
          </a:p>
          <a:p>
            <a:pPr lvl="1"/>
            <a:r>
              <a:rPr lang="en-US" sz="1700">
                <a:cs typeface="Calibri"/>
              </a:rPr>
              <a:t>The gradients are updated using the loss for each clip (frames </a:t>
            </a:r>
            <a:r>
              <a:rPr lang="en-US" sz="1700" i="1">
                <a:cs typeface="Calibri"/>
              </a:rPr>
              <a:t>M</a:t>
            </a:r>
            <a:r>
              <a:rPr lang="en-US" sz="1700">
                <a:cs typeface="Calibri"/>
              </a:rPr>
              <a:t>) and accumulated over a batch</a:t>
            </a:r>
          </a:p>
          <a:p>
            <a:pPr lvl="1"/>
            <a:r>
              <a:rPr lang="en-US" sz="1700">
                <a:cs typeface="Calibri"/>
              </a:rPr>
              <a:t>After </a:t>
            </a:r>
            <a:r>
              <a:rPr lang="en-US" sz="1700" i="1">
                <a:cs typeface="Calibri"/>
              </a:rPr>
              <a:t>N </a:t>
            </a:r>
            <a:r>
              <a:rPr lang="en-US" sz="1700">
                <a:cs typeface="Calibri"/>
              </a:rPr>
              <a:t>number of clips are passed, the weights are updated </a:t>
            </a:r>
          </a:p>
          <a:p>
            <a:pPr lvl="1"/>
            <a:r>
              <a:rPr lang="en-US" sz="1700">
                <a:cs typeface="Calibri"/>
              </a:rPr>
              <a:t>We use </a:t>
            </a:r>
            <a:r>
              <a:rPr lang="en-US" sz="1700" i="1">
                <a:cs typeface="Calibri"/>
              </a:rPr>
              <a:t>N = 16 </a:t>
            </a:r>
            <a:r>
              <a:rPr lang="en-US" sz="1700">
                <a:cs typeface="Calibri"/>
              </a:rPr>
              <a:t>as the batch size and </a:t>
            </a:r>
            <a:r>
              <a:rPr lang="en-US" sz="1700" i="1">
                <a:cs typeface="Calibri"/>
              </a:rPr>
              <a:t>M = 10 </a:t>
            </a:r>
            <a:r>
              <a:rPr lang="en-US" sz="1700">
                <a:cs typeface="Calibri"/>
              </a:rPr>
              <a:t>as the clip size</a:t>
            </a:r>
            <a:br>
              <a:rPr lang="en-US" sz="1700">
                <a:cs typeface="Calibri"/>
              </a:rPr>
            </a:br>
            <a:endParaRPr lang="en-US" sz="1700">
              <a:cs typeface="Calibri"/>
            </a:endParaRPr>
          </a:p>
          <a:p>
            <a:r>
              <a:rPr lang="en-US" sz="1700">
                <a:cs typeface="Calibri"/>
              </a:rPr>
              <a:t>The learning rate scheduler:</a:t>
            </a:r>
          </a:p>
          <a:p>
            <a:pPr lvl="1"/>
            <a:r>
              <a:rPr lang="en-US" sz="1700">
                <a:cs typeface="Calibri"/>
              </a:rPr>
              <a:t>Initially started with 0.001</a:t>
            </a:r>
          </a:p>
          <a:p>
            <a:pPr lvl="1"/>
            <a:r>
              <a:rPr lang="en-US" sz="1700">
                <a:cs typeface="Calibri"/>
              </a:rPr>
              <a:t>At epoch 15, 50 and 80 the lr is reduced by factor of 10 </a:t>
            </a:r>
          </a:p>
          <a:p>
            <a:pPr lvl="1"/>
            <a:r>
              <a:rPr lang="en-US" sz="1700">
                <a:cs typeface="Calibri"/>
              </a:rPr>
              <a:t>Based on the paper titled "</a:t>
            </a:r>
            <a:r>
              <a:rPr lang="en-US" sz="1700">
                <a:ea typeface="+mn-lt"/>
                <a:cs typeface="+mn-lt"/>
              </a:rPr>
              <a:t>Two-Stream Convolutional Networks for Action Recognition in Videos"</a:t>
            </a:r>
            <a:endParaRPr lang="en-US" sz="1700">
              <a:cs typeface="Calibri"/>
            </a:endParaRPr>
          </a:p>
          <a:p>
            <a:pPr marL="457200" lvl="1" indent="0">
              <a:buNone/>
            </a:pPr>
            <a:endParaRPr lang="en-US" sz="17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82829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FA0AD-F7D0-46C4-9F9A-7AE70754E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943" y="234110"/>
            <a:ext cx="10515600" cy="893854"/>
          </a:xfrm>
        </p:spPr>
        <p:txBody>
          <a:bodyPr>
            <a:normAutofit/>
          </a:bodyPr>
          <a:lstStyle/>
          <a:p>
            <a:r>
              <a:rPr lang="en-US" sz="3600" b="1"/>
              <a:t>Activity Recognition – Training 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1AB850-A91C-4917-A536-8AB135EB0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618" y="3500163"/>
            <a:ext cx="4038600" cy="25812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789CCF-C50F-48C6-8F07-8080D379A1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8067" y="3462063"/>
            <a:ext cx="3981450" cy="26193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A17F31-7254-4B11-B1F7-6ADECD83CE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4941" y="3385863"/>
            <a:ext cx="4010025" cy="26860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38FCD7-4D0E-4293-97E0-896978FABB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254" y="2586312"/>
            <a:ext cx="2686050" cy="6953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2CCA0B3-B305-4FAD-AE9A-519E826AE814}"/>
              </a:ext>
            </a:extLst>
          </p:cNvPr>
          <p:cNvSpPr txBox="1"/>
          <p:nvPr/>
        </p:nvSpPr>
        <p:spPr>
          <a:xfrm>
            <a:off x="581025" y="1257300"/>
            <a:ext cx="8296275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q"/>
            </a:pPr>
            <a:r>
              <a:rPr lang="en-US"/>
              <a:t>Trained two versions of our model</a:t>
            </a:r>
          </a:p>
          <a:p>
            <a:pPr marL="742950" lvl="1" indent="-285750">
              <a:buFont typeface="Arial"/>
              <a:buChar char="•"/>
            </a:pPr>
            <a:r>
              <a:rPr lang="en-US">
                <a:cs typeface="Calibri"/>
              </a:rPr>
              <a:t>STMNet18 -  Model overfits on the data set after 15th Epoch</a:t>
            </a:r>
            <a:br>
              <a:rPr lang="en-US">
                <a:cs typeface="Calibri"/>
              </a:rPr>
            </a:br>
            <a:endParaRPr lang="en-US">
              <a:cs typeface="Calibri"/>
            </a:endParaRPr>
          </a:p>
          <a:p>
            <a:pPr marL="742950" lvl="1" indent="-285750">
              <a:buFont typeface="Arial"/>
              <a:buChar char="•"/>
            </a:pPr>
            <a:r>
              <a:rPr lang="en-US">
                <a:cs typeface="Calibri"/>
              </a:rPr>
              <a:t>STMNet50 – Model fails to learn, and accuracy is at 2%even after 30th epoch</a:t>
            </a:r>
          </a:p>
          <a:p>
            <a:endParaRPr lang="en-US"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BC1E50-8606-42EF-80FA-6F77BC7BF388}"/>
              </a:ext>
            </a:extLst>
          </p:cNvPr>
          <p:cNvSpPr txBox="1"/>
          <p:nvPr/>
        </p:nvSpPr>
        <p:spPr>
          <a:xfrm>
            <a:off x="3257550" y="638175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Training Accuracy and Loss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0B81FA-618E-437D-89A7-9F95CB64E302}"/>
              </a:ext>
            </a:extLst>
          </p:cNvPr>
          <p:cNvSpPr txBox="1"/>
          <p:nvPr/>
        </p:nvSpPr>
        <p:spPr>
          <a:xfrm>
            <a:off x="8877300" y="638175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Validation Accuracy 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516214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22F6E-DD4D-4851-AADB-60FFD09B1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679" y="139025"/>
            <a:ext cx="10515600" cy="935038"/>
          </a:xfrm>
        </p:spPr>
        <p:txBody>
          <a:bodyPr>
            <a:normAutofit/>
          </a:bodyPr>
          <a:lstStyle/>
          <a:p>
            <a:r>
              <a:rPr lang="en-US" sz="3600" b="1" dirty="0"/>
              <a:t>Data Loader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33D36-362C-48A0-AA47-BA7840120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679" y="1074063"/>
            <a:ext cx="11413298" cy="26394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cs typeface="Calibri"/>
              </a:rPr>
              <a:t>Modifications were done based on publications on Activity Recognition task.</a:t>
            </a:r>
          </a:p>
          <a:p>
            <a:pPr lvl="1"/>
            <a:r>
              <a:rPr lang="en-US" sz="2000" dirty="0">
                <a:cs typeface="Calibri"/>
              </a:rPr>
              <a:t>Choosing a random clip per video with constant time gap between them</a:t>
            </a:r>
            <a:br>
              <a:rPr lang="en-US" sz="2000" dirty="0">
                <a:cs typeface="Calibri"/>
              </a:rPr>
            </a:br>
            <a:endParaRPr lang="en-US" sz="2000" dirty="0">
              <a:cs typeface="Calibri"/>
            </a:endParaRPr>
          </a:p>
          <a:p>
            <a:pPr lvl="1"/>
            <a:r>
              <a:rPr lang="en-US" sz="2000" dirty="0">
                <a:cs typeface="Calibri"/>
              </a:rPr>
              <a:t>Applying data augmentation </a:t>
            </a:r>
          </a:p>
          <a:p>
            <a:pPr lvl="2"/>
            <a:r>
              <a:rPr lang="en-US" sz="1800" dirty="0">
                <a:cs typeface="Calibri"/>
              </a:rPr>
              <a:t>Mean Subtraction</a:t>
            </a:r>
          </a:p>
          <a:p>
            <a:pPr lvl="2"/>
            <a:r>
              <a:rPr lang="en-US" sz="1800" dirty="0">
                <a:cs typeface="Calibri"/>
              </a:rPr>
              <a:t>Random Cropping (Only in training phase) </a:t>
            </a:r>
          </a:p>
          <a:p>
            <a:pPr lvl="2"/>
            <a:r>
              <a:rPr lang="en-US" sz="1800" dirty="0">
                <a:cs typeface="Calibri"/>
              </a:rPr>
              <a:t>Random Horizontal Flipping with probability of 0.5 (Only in training phase)</a:t>
            </a:r>
          </a:p>
          <a:p>
            <a:pPr lvl="2"/>
            <a:r>
              <a:rPr lang="en-US" sz="1800" dirty="0">
                <a:cs typeface="Calibri"/>
              </a:rPr>
              <a:t>Central Cropping (Only in validation phase)</a:t>
            </a:r>
          </a:p>
          <a:p>
            <a:pPr lvl="2"/>
            <a:endParaRPr lang="en-US" dirty="0">
              <a:cs typeface="Calibri"/>
            </a:endParaRPr>
          </a:p>
        </p:txBody>
      </p:sp>
      <p:pic>
        <p:nvPicPr>
          <p:cNvPr id="5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2633CA9D-A971-4CB3-8BDC-743600B8F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346" y="4325608"/>
            <a:ext cx="11772376" cy="22777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FAD4F5-B4D6-4119-8A59-4941FCA0FC89}"/>
              </a:ext>
            </a:extLst>
          </p:cNvPr>
          <p:cNvSpPr txBox="1"/>
          <p:nvPr/>
        </p:nvSpPr>
        <p:spPr>
          <a:xfrm>
            <a:off x="590811" y="4045906"/>
            <a:ext cx="371396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Action Label – swing_baseball</a:t>
            </a:r>
          </a:p>
        </p:txBody>
      </p:sp>
    </p:spTree>
    <p:extLst>
      <p:ext uri="{BB962C8B-B14F-4D97-AF65-F5344CB8AC3E}">
        <p14:creationId xmlns:p14="http://schemas.microsoft.com/office/powerpoint/2010/main" val="484661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932</Words>
  <Application>Microsoft Office PowerPoint</Application>
  <PresentationFormat>Widescreen</PresentationFormat>
  <Paragraphs>74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 Theme</vt:lpstr>
      <vt:lpstr>FYP5: Object Detection, Tracking and Suspicious Activity Recognition for Maritime Surveillance using Thermal Vision</vt:lpstr>
      <vt:lpstr>Recap on ROAD Architecture</vt:lpstr>
      <vt:lpstr>New Proposed Idea for ICIP</vt:lpstr>
      <vt:lpstr>PowerPoint Presentation</vt:lpstr>
      <vt:lpstr>Improving the Accuracy - Results</vt:lpstr>
      <vt:lpstr>Previous Idea for ICIP</vt:lpstr>
      <vt:lpstr>Training Procedure</vt:lpstr>
      <vt:lpstr>Activity Recognition – Training Results</vt:lpstr>
      <vt:lpstr>Data Loader</vt:lpstr>
      <vt:lpstr>Plans and Next steps</vt:lpstr>
      <vt:lpstr>Progress in FYP</vt:lpstr>
      <vt:lpstr>Data Creation of our own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FYP5: Object Detection, Tracking and Suspicious Activity Recognition for Maritime Surveillance using Thermal Vision</dc:title>
  <dc:creator>Sachira Karunasena</dc:creator>
  <cp:lastModifiedBy>Sachira Karunasena</cp:lastModifiedBy>
  <cp:revision>1</cp:revision>
  <dcterms:created xsi:type="dcterms:W3CDTF">2020-12-30T16:19:14Z</dcterms:created>
  <dcterms:modified xsi:type="dcterms:W3CDTF">2020-12-30T18:19:35Z</dcterms:modified>
</cp:coreProperties>
</file>

<file path=docProps/thumbnail.jpeg>
</file>